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1CCB-B139-434A-93DE-A27EE53512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42616-C6B9-47B9-9D80-175861BD0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B846D3-D6D4-4F04-88A9-75C0427517D9}"/>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CE9BA136-06D4-47CC-92A0-7B4CAE52A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37B58-DB6B-4A74-8BFF-E02E50E9E57C}"/>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264630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B332-2A7A-4F22-B46B-E62448D28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2925D-50F5-4087-8D1C-9ABA5F484D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8C7BB-4675-45FF-B0F8-14AF89CECCF2}"/>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17343A09-AD60-4707-8902-18102A28A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05E6D-C648-4C49-8C1D-36691D103BCB}"/>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107632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BD5280-0DD0-46A1-8EFA-B8EBC7BA87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F4E442-30B3-4DE0-A00E-014DB9355E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09EE1-CB39-468D-ABC9-CDD0D2752A09}"/>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29976F84-B3F3-4435-BED5-63182012B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707B4-CDFE-47AF-9827-4FBBBFBBF754}"/>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316615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495-4F29-4077-B355-C47DEF51E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3EAA4-84B5-45EA-967F-926E47B247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C8E56-BD74-4F6B-994B-34A6F707BAD2}"/>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B3BD2E76-4387-47EE-8EE5-46033C74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1C75A-DB7E-444D-9748-4DF2ECB275BC}"/>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5979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F16A-3498-452E-93A9-3D1E4149A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8F274-B63F-4370-8534-58DCAA821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BC9F0-FE58-4728-B216-55AAB428A260}"/>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1E2B62E2-F5C3-4622-9A0C-B3148686F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504FD-A0A8-47F5-8B59-5066537723C8}"/>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380292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9F2E4-1251-4302-971E-080FBBB532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99D072-E4FB-4F72-BDAD-A43A590734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A873D-24D5-4AC9-93D8-B52A033995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49D73-A9E3-4BE8-A535-EA409D9588D5}"/>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6" name="Footer Placeholder 5">
            <a:extLst>
              <a:ext uri="{FF2B5EF4-FFF2-40B4-BE49-F238E27FC236}">
                <a16:creationId xmlns:a16="http://schemas.microsoft.com/office/drawing/2014/main" id="{EDD822DA-8E39-4343-8D1E-F0C78FBC2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45449-97BB-4E58-9ED5-9C6A76D3CCFB}"/>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230022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6180-D536-46CE-A468-066A4550C8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F0AAA5-94FC-458A-A1E8-FCA451959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9CB4DE-3BDF-4097-AAFB-4D3B45AEDD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7118DD-6F1F-4415-B02D-B3495FEF5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D1B3F-46CF-4118-8FC7-120C5B065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0B7017-423A-4C37-BF0B-4C7C611D707E}"/>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8" name="Footer Placeholder 7">
            <a:extLst>
              <a:ext uri="{FF2B5EF4-FFF2-40B4-BE49-F238E27FC236}">
                <a16:creationId xmlns:a16="http://schemas.microsoft.com/office/drawing/2014/main" id="{44B8179A-914E-4F44-9965-59D8F413E3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E63927-DCEE-48DE-9C80-F76D813E784E}"/>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17378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9637-9795-4D62-8D9E-5AC7CC7C9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723B43-32F5-4CD8-92C2-3257DB1366D9}"/>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4" name="Footer Placeholder 3">
            <a:extLst>
              <a:ext uri="{FF2B5EF4-FFF2-40B4-BE49-F238E27FC236}">
                <a16:creationId xmlns:a16="http://schemas.microsoft.com/office/drawing/2014/main" id="{466349D2-CCDF-4386-A897-4D7DEBC3A3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B35FC4-3CEA-4DDB-BD13-48D3A1EDC5DB}"/>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347175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95672-94BD-40CB-93A2-74F9E81E6275}"/>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3" name="Footer Placeholder 2">
            <a:extLst>
              <a:ext uri="{FF2B5EF4-FFF2-40B4-BE49-F238E27FC236}">
                <a16:creationId xmlns:a16="http://schemas.microsoft.com/office/drawing/2014/main" id="{E56C2956-B7F8-448F-B5B6-E42AAB97EF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DC4A8F-B4C1-4121-B2D3-3997A28472DB}"/>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251584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A76F-DB73-4743-A4F0-43EE1908B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FFF91C-2D9F-4AF3-A5CE-066F3D85A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2A8A0-09C5-4F6D-BC4E-CF5F39207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1A4DB-F623-433F-8976-53E44163CC38}"/>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6" name="Footer Placeholder 5">
            <a:extLst>
              <a:ext uri="{FF2B5EF4-FFF2-40B4-BE49-F238E27FC236}">
                <a16:creationId xmlns:a16="http://schemas.microsoft.com/office/drawing/2014/main" id="{E7E2B972-9D42-4335-BB71-6C3DE5770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CA61A-749B-4D30-92AA-CB749DAB10DE}"/>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188561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C117-A9F0-42CC-8670-A1C5277C7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C87130-F4A8-4798-9FC0-ABC357BD46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DFC7F-EAED-4248-84C6-C5564D5F8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FAF8-72A2-44C1-8B6D-3C4D53357F44}"/>
              </a:ext>
            </a:extLst>
          </p:cNvPr>
          <p:cNvSpPr>
            <a:spLocks noGrp="1"/>
          </p:cNvSpPr>
          <p:nvPr>
            <p:ph type="dt" sz="half" idx="10"/>
          </p:nvPr>
        </p:nvSpPr>
        <p:spPr/>
        <p:txBody>
          <a:bodyPr/>
          <a:lstStyle/>
          <a:p>
            <a:fld id="{57D5F7D9-8D24-4AD5-9A16-B57770C57716}" type="datetimeFigureOut">
              <a:rPr lang="en-US" smtClean="0"/>
              <a:t>2/9/2022</a:t>
            </a:fld>
            <a:endParaRPr lang="en-US"/>
          </a:p>
        </p:txBody>
      </p:sp>
      <p:sp>
        <p:nvSpPr>
          <p:cNvPr id="6" name="Footer Placeholder 5">
            <a:extLst>
              <a:ext uri="{FF2B5EF4-FFF2-40B4-BE49-F238E27FC236}">
                <a16:creationId xmlns:a16="http://schemas.microsoft.com/office/drawing/2014/main" id="{6E0A61EA-84F3-4DA6-9222-FF8CD9EAA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AC9A2-F84F-4402-8A12-96A2A9D6C3FB}"/>
              </a:ext>
            </a:extLst>
          </p:cNvPr>
          <p:cNvSpPr>
            <a:spLocks noGrp="1"/>
          </p:cNvSpPr>
          <p:nvPr>
            <p:ph type="sldNum" sz="quarter" idx="12"/>
          </p:nvPr>
        </p:nvSpPr>
        <p:spPr/>
        <p:txBody>
          <a:bodyPr/>
          <a:lstStyle/>
          <a:p>
            <a:fld id="{F8359677-62AF-42D7-8F35-7773A380E8DD}" type="slidenum">
              <a:rPr lang="en-US" smtClean="0"/>
              <a:t>‹#›</a:t>
            </a:fld>
            <a:endParaRPr lang="en-US"/>
          </a:p>
        </p:txBody>
      </p:sp>
    </p:spTree>
    <p:extLst>
      <p:ext uri="{BB962C8B-B14F-4D97-AF65-F5344CB8AC3E}">
        <p14:creationId xmlns:p14="http://schemas.microsoft.com/office/powerpoint/2010/main" val="173705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DBF8-7F99-4753-A560-5066C86CB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F1E7D1-F1DC-456B-AB12-3AA8043568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B608F-7F1F-4F62-9B23-097AE9C5D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5F7D9-8D24-4AD5-9A16-B57770C57716}" type="datetimeFigureOut">
              <a:rPr lang="en-US" smtClean="0"/>
              <a:t>2/9/2022</a:t>
            </a:fld>
            <a:endParaRPr lang="en-US"/>
          </a:p>
        </p:txBody>
      </p:sp>
      <p:sp>
        <p:nvSpPr>
          <p:cNvPr id="5" name="Footer Placeholder 4">
            <a:extLst>
              <a:ext uri="{FF2B5EF4-FFF2-40B4-BE49-F238E27FC236}">
                <a16:creationId xmlns:a16="http://schemas.microsoft.com/office/drawing/2014/main" id="{79971535-4A16-4A0F-A54C-CD69B2F373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1149BE-336B-46F6-9227-1916D4489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59677-62AF-42D7-8F35-7773A380E8DD}" type="slidenum">
              <a:rPr lang="en-US" smtClean="0"/>
              <a:t>‹#›</a:t>
            </a:fld>
            <a:endParaRPr lang="en-US"/>
          </a:p>
        </p:txBody>
      </p:sp>
    </p:spTree>
    <p:extLst>
      <p:ext uri="{BB962C8B-B14F-4D97-AF65-F5344CB8AC3E}">
        <p14:creationId xmlns:p14="http://schemas.microsoft.com/office/powerpoint/2010/main" val="3104272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namimn.org/advocacy-and-laws/lobb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file:///\\co.olmsted.mn.us\data\home\OC09910\Webinar%20Slides-Uniform%20Service%20Standards%20Implementation-All%20licensed%20and%20certified%20providers%201.27.22.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y and denim color gradient background">
            <a:extLst>
              <a:ext uri="{FF2B5EF4-FFF2-40B4-BE49-F238E27FC236}">
                <a16:creationId xmlns:a16="http://schemas.microsoft.com/office/drawing/2014/main" id="{E635D585-1F02-4DC5-923B-823B3A523AF6}"/>
              </a:ext>
            </a:extLst>
          </p:cNvPr>
          <p:cNvPicPr>
            <a:picLocks noChangeAspect="1"/>
          </p:cNvPicPr>
          <p:nvPr/>
        </p:nvPicPr>
        <p:blipFill rotWithShape="1">
          <a:blip r:embed="rId2">
            <a:extLst>
              <a:ext uri="{28A0092B-C50C-407E-A947-70E740481C1C}">
                <a14:useLocalDpi xmlns:a14="http://schemas.microsoft.com/office/drawing/2010/main" val="0"/>
              </a:ext>
            </a:extLst>
          </a:blip>
          <a:srcRect t="10533" b="9962"/>
          <a:stretch/>
        </p:blipFill>
        <p:spPr>
          <a:xfrm>
            <a:off x="20" y="10"/>
            <a:ext cx="12191980" cy="685799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BC8BF3C-1E6C-454D-9175-701449ADB881}"/>
              </a:ext>
            </a:extLst>
          </p:cNvPr>
          <p:cNvSpPr>
            <a:spLocks noGrp="1"/>
          </p:cNvSpPr>
          <p:nvPr>
            <p:ph type="ctrTitle"/>
          </p:nvPr>
        </p:nvSpPr>
        <p:spPr>
          <a:xfrm>
            <a:off x="8022021" y="3231931"/>
            <a:ext cx="3852041" cy="1834056"/>
          </a:xfrm>
        </p:spPr>
        <p:txBody>
          <a:bodyPr>
            <a:normAutofit/>
          </a:bodyPr>
          <a:lstStyle/>
          <a:p>
            <a:r>
              <a:rPr lang="en-US" sz="4000" dirty="0"/>
              <a:t>CREST February 2022</a:t>
            </a:r>
          </a:p>
        </p:txBody>
      </p:sp>
      <p:sp>
        <p:nvSpPr>
          <p:cNvPr id="3" name="Subtitle 2">
            <a:extLst>
              <a:ext uri="{FF2B5EF4-FFF2-40B4-BE49-F238E27FC236}">
                <a16:creationId xmlns:a16="http://schemas.microsoft.com/office/drawing/2014/main" id="{39390697-556D-42EB-A1A2-B260191645CC}"/>
              </a:ext>
            </a:extLst>
          </p:cNvPr>
          <p:cNvSpPr>
            <a:spLocks noGrp="1"/>
          </p:cNvSpPr>
          <p:nvPr>
            <p:ph type="subTitle" idx="1"/>
          </p:nvPr>
        </p:nvSpPr>
        <p:spPr>
          <a:xfrm>
            <a:off x="7782910" y="5242675"/>
            <a:ext cx="4330262" cy="683284"/>
          </a:xfrm>
        </p:spPr>
        <p:txBody>
          <a:bodyPr>
            <a:normAutofit/>
          </a:bodyPr>
          <a:lstStyle/>
          <a:p>
            <a:r>
              <a:rPr lang="en-US" sz="2000" dirty="0"/>
              <a:t>Welcome!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33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ont steps and columns of a majestic city building">
            <a:extLst>
              <a:ext uri="{FF2B5EF4-FFF2-40B4-BE49-F238E27FC236}">
                <a16:creationId xmlns:a16="http://schemas.microsoft.com/office/drawing/2014/main" id="{7F514684-FF2C-41E1-9AC7-06E23262EAF2}"/>
              </a:ext>
            </a:extLst>
          </p:cNvPr>
          <p:cNvPicPr>
            <a:picLocks noChangeAspect="1"/>
          </p:cNvPicPr>
          <p:nvPr/>
        </p:nvPicPr>
        <p:blipFill rotWithShape="1">
          <a:blip r:embed="rId2">
            <a:extLst>
              <a:ext uri="{28A0092B-C50C-407E-A947-70E740481C1C}">
                <a14:useLocalDpi xmlns:a14="http://schemas.microsoft.com/office/drawing/2010/main" val="0"/>
              </a:ext>
            </a:extLst>
          </a:blip>
          <a:srcRect t="3567" b="12164"/>
          <a:stretch/>
        </p:blipFill>
        <p:spPr>
          <a:xfrm>
            <a:off x="-1" y="-15239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A3F4CC3-0E9C-42E5-92CB-3D1DA20F4663}"/>
              </a:ext>
            </a:extLst>
          </p:cNvPr>
          <p:cNvSpPr>
            <a:spLocks noGrp="1"/>
          </p:cNvSpPr>
          <p:nvPr>
            <p:ph type="title"/>
          </p:nvPr>
        </p:nvSpPr>
        <p:spPr>
          <a:xfrm>
            <a:off x="709448" y="1913950"/>
            <a:ext cx="4204137" cy="1342754"/>
          </a:xfrm>
        </p:spPr>
        <p:txBody>
          <a:bodyPr>
            <a:normAutofit/>
          </a:bodyPr>
          <a:lstStyle/>
          <a:p>
            <a:pPr algn="ctr"/>
            <a:r>
              <a:rPr lang="en-US" sz="3600" dirty="0"/>
              <a:t>2022 Legislative Session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A5C2B4-C40A-4B8D-AD56-E1AAC3A1E756}"/>
              </a:ext>
            </a:extLst>
          </p:cNvPr>
          <p:cNvSpPr>
            <a:spLocks noGrp="1"/>
          </p:cNvSpPr>
          <p:nvPr>
            <p:ph idx="1"/>
          </p:nvPr>
        </p:nvSpPr>
        <p:spPr>
          <a:xfrm>
            <a:off x="525516" y="3417573"/>
            <a:ext cx="4788164" cy="2861307"/>
          </a:xfrm>
        </p:spPr>
        <p:txBody>
          <a:bodyPr anchor="ctr">
            <a:normAutofit lnSpcReduction="10000"/>
          </a:bodyPr>
          <a:lstStyle/>
          <a:p>
            <a:r>
              <a:rPr lang="en-US" sz="1800" dirty="0"/>
              <a:t>Priorities</a:t>
            </a:r>
          </a:p>
          <a:p>
            <a:pPr lvl="1"/>
            <a:r>
              <a:rPr lang="en-US" sz="1800" dirty="0"/>
              <a:t>AMHI/CSP language changes </a:t>
            </a:r>
          </a:p>
          <a:p>
            <a:pPr lvl="1"/>
            <a:r>
              <a:rPr lang="en-US" sz="1800" dirty="0"/>
              <a:t>Great appropriations </a:t>
            </a:r>
          </a:p>
          <a:p>
            <a:pPr lvl="1"/>
            <a:r>
              <a:rPr lang="en-US" sz="1800" dirty="0"/>
              <a:t>Crisis Services for youth</a:t>
            </a:r>
          </a:p>
          <a:p>
            <a:pPr lvl="1"/>
            <a:r>
              <a:rPr lang="en-US" sz="1800" dirty="0"/>
              <a:t>Competency restoration services: the continuum of where and how such services should be offered and to which populations</a:t>
            </a:r>
          </a:p>
          <a:p>
            <a:pPr lvl="1"/>
            <a:r>
              <a:rPr lang="en-US" sz="1800" dirty="0"/>
              <a:t>Bonding Expansion</a:t>
            </a:r>
          </a:p>
          <a:p>
            <a:pPr lvl="1"/>
            <a:r>
              <a:rPr lang="en-US" sz="1800" dirty="0"/>
              <a:t>Safety Net/In-patient Units </a:t>
            </a:r>
          </a:p>
          <a:p>
            <a:pPr marL="457200" lvl="1" indent="0">
              <a:buNone/>
            </a:pPr>
            <a:endParaRPr lang="en-US" sz="1800" dirty="0"/>
          </a:p>
        </p:txBody>
      </p:sp>
    </p:spTree>
    <p:extLst>
      <p:ext uri="{BB962C8B-B14F-4D97-AF65-F5344CB8AC3E}">
        <p14:creationId xmlns:p14="http://schemas.microsoft.com/office/powerpoint/2010/main" val="236318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59F58A-CC7E-4AB7-B343-82AC62D3D361}"/>
              </a:ext>
            </a:extLst>
          </p:cNvPr>
          <p:cNvSpPr>
            <a:spLocks noGrp="1"/>
          </p:cNvSpPr>
          <p:nvPr>
            <p:ph type="title"/>
          </p:nvPr>
        </p:nvSpPr>
        <p:spPr>
          <a:xfrm>
            <a:off x="804672" y="640080"/>
            <a:ext cx="3282696" cy="5257800"/>
          </a:xfrm>
        </p:spPr>
        <p:txBody>
          <a:bodyPr>
            <a:normAutofit/>
          </a:bodyPr>
          <a:lstStyle/>
          <a:p>
            <a:r>
              <a:rPr lang="en-US">
                <a:solidFill>
                  <a:schemeClr val="bg1"/>
                </a:solidFill>
              </a:rPr>
              <a:t>Early Bills Introduced</a:t>
            </a:r>
          </a:p>
        </p:txBody>
      </p:sp>
      <p:sp>
        <p:nvSpPr>
          <p:cNvPr id="14" name="Content Placeholder 2">
            <a:extLst>
              <a:ext uri="{FF2B5EF4-FFF2-40B4-BE49-F238E27FC236}">
                <a16:creationId xmlns:a16="http://schemas.microsoft.com/office/drawing/2014/main" id="{8ECFB864-CE33-43CC-9AC2-00079FC1B57A}"/>
              </a:ext>
            </a:extLst>
          </p:cNvPr>
          <p:cNvSpPr>
            <a:spLocks noGrp="1"/>
          </p:cNvSpPr>
          <p:nvPr>
            <p:ph idx="1"/>
          </p:nvPr>
        </p:nvSpPr>
        <p:spPr>
          <a:xfrm>
            <a:off x="5358384" y="640081"/>
            <a:ext cx="6024654" cy="5257800"/>
          </a:xfrm>
        </p:spPr>
        <p:txBody>
          <a:bodyPr anchor="ctr">
            <a:normAutofit/>
          </a:bodyPr>
          <a:lstStyle/>
          <a:p>
            <a:r>
              <a:rPr lang="en-US" sz="2200" dirty="0"/>
              <a:t>IRTS-SF 2674</a:t>
            </a:r>
          </a:p>
          <a:p>
            <a:pPr lvl="1"/>
            <a:r>
              <a:rPr lang="en-US" sz="2200" b="0" i="0" dirty="0">
                <a:effectLst/>
              </a:rPr>
              <a:t>Notwithstanding any other provision of law, the license holder may operate a locked facility to provide treatment for patients who have been transferred from a jail or have been deemed incompetent to stand trial and a judge determines that the patient needs to be in a secure facility. The locked facility must meet building and fire code requirements.</a:t>
            </a:r>
          </a:p>
          <a:p>
            <a:r>
              <a:rPr lang="en-US" sz="2200" dirty="0"/>
              <a:t>Department of Behavioral Health-SF 2845</a:t>
            </a:r>
          </a:p>
          <a:p>
            <a:pPr lvl="1"/>
            <a:r>
              <a:rPr lang="en-US" sz="2200" dirty="0"/>
              <a:t>Removing BH services from DHS and creating a new department inclusive of the following: mental health and chemical dependency services under chapters 245, 245G, 253C, 254A, and 254B</a:t>
            </a:r>
          </a:p>
        </p:txBody>
      </p:sp>
    </p:spTree>
    <p:extLst>
      <p:ext uri="{BB962C8B-B14F-4D97-AF65-F5344CB8AC3E}">
        <p14:creationId xmlns:p14="http://schemas.microsoft.com/office/powerpoint/2010/main" val="4201929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942DBF-119F-49E7-9BDE-25133EC4C438}"/>
              </a:ext>
            </a:extLst>
          </p:cNvPr>
          <p:cNvSpPr>
            <a:spLocks noGrp="1"/>
          </p:cNvSpPr>
          <p:nvPr>
            <p:ph type="title"/>
          </p:nvPr>
        </p:nvSpPr>
        <p:spPr>
          <a:xfrm>
            <a:off x="804672" y="640080"/>
            <a:ext cx="3282696" cy="5257800"/>
          </a:xfrm>
        </p:spPr>
        <p:txBody>
          <a:bodyPr>
            <a:normAutofit/>
          </a:bodyPr>
          <a:lstStyle/>
          <a:p>
            <a:r>
              <a:rPr lang="en-US">
                <a:solidFill>
                  <a:schemeClr val="bg1"/>
                </a:solidFill>
              </a:rPr>
              <a:t>Bills Continued</a:t>
            </a:r>
          </a:p>
        </p:txBody>
      </p:sp>
      <p:sp>
        <p:nvSpPr>
          <p:cNvPr id="3" name="Content Placeholder 2">
            <a:extLst>
              <a:ext uri="{FF2B5EF4-FFF2-40B4-BE49-F238E27FC236}">
                <a16:creationId xmlns:a16="http://schemas.microsoft.com/office/drawing/2014/main" id="{1D4FE7A4-C35B-4E9B-8FA1-B50CC108B422}"/>
              </a:ext>
            </a:extLst>
          </p:cNvPr>
          <p:cNvSpPr>
            <a:spLocks noGrp="1"/>
          </p:cNvSpPr>
          <p:nvPr>
            <p:ph idx="1"/>
          </p:nvPr>
        </p:nvSpPr>
        <p:spPr>
          <a:xfrm>
            <a:off x="5358384" y="640081"/>
            <a:ext cx="6024654" cy="5257800"/>
          </a:xfrm>
        </p:spPr>
        <p:txBody>
          <a:bodyPr anchor="ctr">
            <a:normAutofit/>
          </a:bodyPr>
          <a:lstStyle/>
          <a:p>
            <a:r>
              <a:rPr lang="en-US" sz="2400" dirty="0"/>
              <a:t>Transitional Housing-SF 2949</a:t>
            </a:r>
          </a:p>
          <a:p>
            <a:pPr lvl="1"/>
            <a:r>
              <a:rPr lang="en-US" sz="2000" dirty="0"/>
              <a:t>$9,000,000 for the biennium ending June 30, 2023, is appropriated from the general fund to the commissioner of human services for transitional housing programs under Minnesota Statutes, section 256E.33. This appropriation is added to the base.</a:t>
            </a:r>
          </a:p>
          <a:p>
            <a:r>
              <a:rPr lang="en-US" sz="2400" dirty="0"/>
              <a:t>Reinstatement of COVID Waivers-SF 2876</a:t>
            </a:r>
          </a:p>
          <a:p>
            <a:r>
              <a:rPr lang="en-US" sz="2400" dirty="0"/>
              <a:t>Reminder: Mental Health Day on the Hill is on February 24</a:t>
            </a:r>
            <a:r>
              <a:rPr lang="en-US" sz="2400" baseline="30000" dirty="0"/>
              <a:t>th</a:t>
            </a:r>
            <a:r>
              <a:rPr lang="en-US" sz="2400" dirty="0"/>
              <a:t>. </a:t>
            </a:r>
          </a:p>
          <a:p>
            <a:pPr lvl="1"/>
            <a:r>
              <a:rPr lang="en-US" dirty="0"/>
              <a:t>Reach out to NAMI if interested in attending. </a:t>
            </a:r>
          </a:p>
          <a:p>
            <a:pPr lvl="1"/>
            <a:r>
              <a:rPr lang="en-US" dirty="0">
                <a:hlinkClick r:id="rId2"/>
              </a:rPr>
              <a:t>https://namimn.org/advocacy-and-laws/lobby/</a:t>
            </a:r>
            <a:endParaRPr lang="en-US" dirty="0"/>
          </a:p>
          <a:p>
            <a:pPr marL="457200" lvl="1" indent="0">
              <a:buNone/>
            </a:pPr>
            <a:endParaRPr lang="en-US" dirty="0"/>
          </a:p>
        </p:txBody>
      </p:sp>
    </p:spTree>
    <p:extLst>
      <p:ext uri="{BB962C8B-B14F-4D97-AF65-F5344CB8AC3E}">
        <p14:creationId xmlns:p14="http://schemas.microsoft.com/office/powerpoint/2010/main" val="87289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cubes background">
            <a:extLst>
              <a:ext uri="{FF2B5EF4-FFF2-40B4-BE49-F238E27FC236}">
                <a16:creationId xmlns:a16="http://schemas.microsoft.com/office/drawing/2014/main" id="{1C1B3865-1BD1-4142-9730-3B0284A4C81D}"/>
              </a:ext>
            </a:extLst>
          </p:cNvPr>
          <p:cNvPicPr>
            <a:picLocks noChangeAspect="1"/>
          </p:cNvPicPr>
          <p:nvPr/>
        </p:nvPicPr>
        <p:blipFill rotWithShape="1">
          <a:blip r:embed="rId2">
            <a:extLst>
              <a:ext uri="{28A0092B-C50C-407E-A947-70E740481C1C}">
                <a14:useLocalDpi xmlns:a14="http://schemas.microsoft.com/office/drawing/2010/main" val="0"/>
              </a:ext>
            </a:extLst>
          </a:blip>
          <a:srcRect r="11525" b="1"/>
          <a:stretch/>
        </p:blipFill>
        <p:spPr>
          <a:xfrm>
            <a:off x="2522358" y="-40639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665DCB-58F3-4F27-8110-042D21801259}"/>
              </a:ext>
            </a:extLst>
          </p:cNvPr>
          <p:cNvSpPr>
            <a:spLocks noGrp="1"/>
          </p:cNvSpPr>
          <p:nvPr>
            <p:ph type="title"/>
          </p:nvPr>
        </p:nvSpPr>
        <p:spPr>
          <a:xfrm>
            <a:off x="838200" y="558165"/>
            <a:ext cx="3822189" cy="1899912"/>
          </a:xfrm>
        </p:spPr>
        <p:txBody>
          <a:bodyPr>
            <a:normAutofit/>
          </a:bodyPr>
          <a:lstStyle/>
          <a:p>
            <a:r>
              <a:rPr lang="en-US" sz="4000"/>
              <a:t>Agenda	</a:t>
            </a:r>
          </a:p>
        </p:txBody>
      </p:sp>
      <p:sp>
        <p:nvSpPr>
          <p:cNvPr id="3" name="Content Placeholder 2">
            <a:extLst>
              <a:ext uri="{FF2B5EF4-FFF2-40B4-BE49-F238E27FC236}">
                <a16:creationId xmlns:a16="http://schemas.microsoft.com/office/drawing/2014/main" id="{41E0A059-1596-4880-934F-398488ADB182}"/>
              </a:ext>
            </a:extLst>
          </p:cNvPr>
          <p:cNvSpPr>
            <a:spLocks noGrp="1"/>
          </p:cNvSpPr>
          <p:nvPr>
            <p:ph idx="1"/>
          </p:nvPr>
        </p:nvSpPr>
        <p:spPr>
          <a:xfrm>
            <a:off x="247394" y="1997321"/>
            <a:ext cx="3918206" cy="3742762"/>
          </a:xfrm>
        </p:spPr>
        <p:txBody>
          <a:bodyPr>
            <a:normAutofit fontScale="25000" lnSpcReduction="20000"/>
          </a:bodyPr>
          <a:lstStyle/>
          <a:p>
            <a:r>
              <a:rPr lang="en-US" sz="7200" dirty="0"/>
              <a:t>988- Emily Yang </a:t>
            </a:r>
          </a:p>
          <a:p>
            <a:pPr lvl="1"/>
            <a:r>
              <a:rPr lang="en-US" sz="7200" dirty="0"/>
              <a:t>Update on progress</a:t>
            </a:r>
          </a:p>
          <a:p>
            <a:r>
              <a:rPr lang="en-US" sz="7200" dirty="0"/>
              <a:t>Crisis Services in SE Minnesota</a:t>
            </a:r>
          </a:p>
          <a:p>
            <a:pPr lvl="1"/>
            <a:r>
              <a:rPr lang="en-US" sz="7200" dirty="0"/>
              <a:t>2021 data review </a:t>
            </a:r>
          </a:p>
          <a:p>
            <a:r>
              <a:rPr lang="en-US" sz="7200" dirty="0"/>
              <a:t>Prairie Care- Ethan McConkey</a:t>
            </a:r>
          </a:p>
          <a:p>
            <a:pPr lvl="1"/>
            <a:r>
              <a:rPr lang="en-US" sz="7200" dirty="0"/>
              <a:t>PHP programming</a:t>
            </a:r>
          </a:p>
          <a:p>
            <a:r>
              <a:rPr lang="en-US" sz="7200" dirty="0"/>
              <a:t>Training</a:t>
            </a:r>
          </a:p>
          <a:p>
            <a:pPr lvl="1"/>
            <a:r>
              <a:rPr lang="en-US" sz="7200" dirty="0"/>
              <a:t>What do we want to see for 2022?</a:t>
            </a:r>
          </a:p>
          <a:p>
            <a:r>
              <a:rPr lang="en-US" sz="7200" dirty="0"/>
              <a:t>Strategic Planning </a:t>
            </a:r>
          </a:p>
          <a:p>
            <a:pPr lvl="1"/>
            <a:r>
              <a:rPr lang="en-US" sz="7200" dirty="0"/>
              <a:t>Housing</a:t>
            </a:r>
          </a:p>
          <a:p>
            <a:pPr lvl="1"/>
            <a:r>
              <a:rPr lang="en-US" sz="7200" dirty="0"/>
              <a:t>Transportation</a:t>
            </a:r>
          </a:p>
          <a:p>
            <a:r>
              <a:rPr lang="en-US" sz="7200" dirty="0"/>
              <a:t>USS </a:t>
            </a:r>
          </a:p>
          <a:p>
            <a:pPr lvl="1"/>
            <a:r>
              <a:rPr lang="en-US" sz="7200" dirty="0"/>
              <a:t>Implementation</a:t>
            </a:r>
          </a:p>
          <a:p>
            <a:r>
              <a:rPr lang="en-US" sz="7200" dirty="0"/>
              <a:t>2022 Legislative Session</a:t>
            </a:r>
          </a:p>
          <a:p>
            <a:r>
              <a:rPr lang="en-US" sz="7200" dirty="0"/>
              <a:t>Updates (if time allows)</a:t>
            </a:r>
          </a:p>
          <a:p>
            <a:endParaRPr lang="en-US" sz="1100" dirty="0"/>
          </a:p>
        </p:txBody>
      </p:sp>
    </p:spTree>
    <p:extLst>
      <p:ext uri="{BB962C8B-B14F-4D97-AF65-F5344CB8AC3E}">
        <p14:creationId xmlns:p14="http://schemas.microsoft.com/office/powerpoint/2010/main" val="2553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erson holding smartphone">
            <a:extLst>
              <a:ext uri="{FF2B5EF4-FFF2-40B4-BE49-F238E27FC236}">
                <a16:creationId xmlns:a16="http://schemas.microsoft.com/office/drawing/2014/main" id="{4E343931-D627-491B-9F98-F96B97FF46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24" b="128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6B9FBC-A0EF-46BD-9E9F-619F7421823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988- Emily Yang (MDH)</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1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locks with facial expressions">
            <a:extLst>
              <a:ext uri="{FF2B5EF4-FFF2-40B4-BE49-F238E27FC236}">
                <a16:creationId xmlns:a16="http://schemas.microsoft.com/office/drawing/2014/main" id="{EA6A012D-4AE5-4D63-A821-62168E4AE5B7}"/>
              </a:ext>
            </a:extLst>
          </p:cNvPr>
          <p:cNvPicPr>
            <a:picLocks noChangeAspect="1"/>
          </p:cNvPicPr>
          <p:nvPr/>
        </p:nvPicPr>
        <p:blipFill rotWithShape="1">
          <a:blip r:embed="rId2">
            <a:extLst>
              <a:ext uri="{28A0092B-C50C-407E-A947-70E740481C1C}">
                <a14:useLocalDpi xmlns:a14="http://schemas.microsoft.com/office/drawing/2010/main" val="0"/>
              </a:ext>
            </a:extLst>
          </a:blip>
          <a:srcRect t="7755" r="-1" b="7953"/>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735288-BFD5-49D4-B8F5-40E8018AE885}"/>
              </a:ext>
            </a:extLst>
          </p:cNvPr>
          <p:cNvSpPr>
            <a:spLocks noGrp="1"/>
          </p:cNvSpPr>
          <p:nvPr>
            <p:ph type="title"/>
          </p:nvPr>
        </p:nvSpPr>
        <p:spPr>
          <a:xfrm>
            <a:off x="618062" y="4185749"/>
            <a:ext cx="9265771" cy="622836"/>
          </a:xfrm>
        </p:spPr>
        <p:txBody>
          <a:bodyPr>
            <a:normAutofit/>
          </a:bodyPr>
          <a:lstStyle/>
          <a:p>
            <a:r>
              <a:rPr lang="en-US" sz="3600"/>
              <a:t>Crisis Services in SE Minnesota</a:t>
            </a:r>
          </a:p>
        </p:txBody>
      </p:sp>
      <p:sp>
        <p:nvSpPr>
          <p:cNvPr id="3" name="Content Placeholder 2">
            <a:extLst>
              <a:ext uri="{FF2B5EF4-FFF2-40B4-BE49-F238E27FC236}">
                <a16:creationId xmlns:a16="http://schemas.microsoft.com/office/drawing/2014/main" id="{A90E36D0-610D-49C1-AA9B-CBB6CD6CA077}"/>
              </a:ext>
            </a:extLst>
          </p:cNvPr>
          <p:cNvSpPr>
            <a:spLocks noGrp="1"/>
          </p:cNvSpPr>
          <p:nvPr>
            <p:ph idx="1"/>
          </p:nvPr>
        </p:nvSpPr>
        <p:spPr>
          <a:xfrm>
            <a:off x="618063" y="4856921"/>
            <a:ext cx="9565028" cy="1249240"/>
          </a:xfrm>
        </p:spPr>
        <p:txBody>
          <a:bodyPr>
            <a:normAutofit/>
          </a:bodyPr>
          <a:lstStyle/>
          <a:p>
            <a:r>
              <a:rPr lang="en-US" sz="1500"/>
              <a:t>Jennifer Peterson- Mobile Crisis Coordinator </a:t>
            </a:r>
          </a:p>
          <a:p>
            <a:r>
              <a:rPr lang="en-US" sz="1500"/>
              <a:t>Crisis Response For Southeast Minnesota</a:t>
            </a:r>
          </a:p>
          <a:p>
            <a:pPr lvl="1"/>
            <a:r>
              <a:rPr lang="en-US" sz="1500"/>
              <a:t>Mobile Crisis </a:t>
            </a:r>
          </a:p>
          <a:p>
            <a:pPr lvl="1"/>
            <a:r>
              <a:rPr lang="en-US" sz="1500"/>
              <a:t>SERCC</a:t>
            </a:r>
          </a:p>
        </p:txBody>
      </p:sp>
    </p:spTree>
    <p:extLst>
      <p:ext uri="{BB962C8B-B14F-4D97-AF65-F5344CB8AC3E}">
        <p14:creationId xmlns:p14="http://schemas.microsoft.com/office/powerpoint/2010/main" val="36204466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stripe pattern on a black background">
            <a:extLst>
              <a:ext uri="{FF2B5EF4-FFF2-40B4-BE49-F238E27FC236}">
                <a16:creationId xmlns:a16="http://schemas.microsoft.com/office/drawing/2014/main" id="{199E682D-80F5-44D0-BD08-8B99743B54F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22145"/>
          <a:stretch/>
        </p:blipFill>
        <p:spPr>
          <a:xfrm>
            <a:off x="20" y="1"/>
            <a:ext cx="12191980" cy="6857999"/>
          </a:xfrm>
          <a:prstGeom prst="rect">
            <a:avLst/>
          </a:prstGeom>
        </p:spPr>
      </p:pic>
      <p:sp>
        <p:nvSpPr>
          <p:cNvPr id="2" name="Title 1">
            <a:extLst>
              <a:ext uri="{FF2B5EF4-FFF2-40B4-BE49-F238E27FC236}">
                <a16:creationId xmlns:a16="http://schemas.microsoft.com/office/drawing/2014/main" id="{94988FE4-6CDA-4801-B70A-0DB05D9C2F6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Prairie Care-PHP</a:t>
            </a:r>
          </a:p>
        </p:txBody>
      </p:sp>
      <p:sp>
        <p:nvSpPr>
          <p:cNvPr id="3" name="Content Placeholder 2">
            <a:extLst>
              <a:ext uri="{FF2B5EF4-FFF2-40B4-BE49-F238E27FC236}">
                <a16:creationId xmlns:a16="http://schemas.microsoft.com/office/drawing/2014/main" id="{FE3A2CBA-CABF-4B1D-84CE-144237774D4E}"/>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Ethan McConkey </a:t>
            </a:r>
          </a:p>
        </p:txBody>
      </p:sp>
    </p:spTree>
    <p:extLst>
      <p:ext uri="{BB962C8B-B14F-4D97-AF65-F5344CB8AC3E}">
        <p14:creationId xmlns:p14="http://schemas.microsoft.com/office/powerpoint/2010/main" val="123622154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hool girls enjoying a science experiment">
            <a:extLst>
              <a:ext uri="{FF2B5EF4-FFF2-40B4-BE49-F238E27FC236}">
                <a16:creationId xmlns:a16="http://schemas.microsoft.com/office/drawing/2014/main" id="{2E6DF636-98D6-42DF-BBC2-F3F5E7229B15}"/>
              </a:ext>
            </a:extLst>
          </p:cNvPr>
          <p:cNvPicPr>
            <a:picLocks noChangeAspect="1"/>
          </p:cNvPicPr>
          <p:nvPr/>
        </p:nvPicPr>
        <p:blipFill rotWithShape="1">
          <a:blip r:embed="rId2">
            <a:extLst>
              <a:ext uri="{28A0092B-C50C-407E-A947-70E740481C1C}">
                <a14:useLocalDpi xmlns:a14="http://schemas.microsoft.com/office/drawing/2010/main" val="0"/>
              </a:ext>
            </a:extLst>
          </a:blip>
          <a:srcRect t="7754" r="23289" b="1337"/>
          <a:stretch/>
        </p:blipFill>
        <p:spPr>
          <a:xfrm>
            <a:off x="3522468" y="10"/>
            <a:ext cx="8669532" cy="6857990"/>
          </a:xfrm>
          <a:prstGeom prst="rect">
            <a:avLst/>
          </a:prstGeom>
        </p:spPr>
      </p:pic>
      <p:sp>
        <p:nvSpPr>
          <p:cNvPr id="24" name="Rectangle 2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E41AEC-4BB7-4BDD-B9A0-379B23ED418F}"/>
              </a:ext>
            </a:extLst>
          </p:cNvPr>
          <p:cNvSpPr>
            <a:spLocks noGrp="1"/>
          </p:cNvSpPr>
          <p:nvPr>
            <p:ph type="title"/>
          </p:nvPr>
        </p:nvSpPr>
        <p:spPr>
          <a:xfrm>
            <a:off x="371094" y="1161288"/>
            <a:ext cx="3438144" cy="1124712"/>
          </a:xfrm>
        </p:spPr>
        <p:txBody>
          <a:bodyPr anchor="b">
            <a:normAutofit/>
          </a:bodyPr>
          <a:lstStyle/>
          <a:p>
            <a:r>
              <a:rPr lang="en-US" sz="2800"/>
              <a:t>Training </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58201B2-233C-4066-ADDC-E6CE5BF0F283}"/>
              </a:ext>
            </a:extLst>
          </p:cNvPr>
          <p:cNvSpPr>
            <a:spLocks noGrp="1"/>
          </p:cNvSpPr>
          <p:nvPr>
            <p:ph idx="1"/>
          </p:nvPr>
        </p:nvSpPr>
        <p:spPr>
          <a:xfrm>
            <a:off x="371094" y="2718054"/>
            <a:ext cx="3438906" cy="3207258"/>
          </a:xfrm>
        </p:spPr>
        <p:txBody>
          <a:bodyPr anchor="t">
            <a:normAutofit/>
          </a:bodyPr>
          <a:lstStyle/>
          <a:p>
            <a:r>
              <a:rPr lang="en-US" sz="1700"/>
              <a:t>What do teams need in 2022?</a:t>
            </a:r>
          </a:p>
          <a:p>
            <a:pPr lvl="1"/>
            <a:r>
              <a:rPr lang="en-US" sz="1700"/>
              <a:t>Clinical topics?</a:t>
            </a:r>
          </a:p>
          <a:p>
            <a:pPr lvl="1"/>
            <a:r>
              <a:rPr lang="en-US" sz="1700"/>
              <a:t>Train the trainer options?</a:t>
            </a:r>
          </a:p>
          <a:p>
            <a:pPr lvl="1"/>
            <a:r>
              <a:rPr lang="en-US" sz="1700"/>
              <a:t>Format- Virtual or In-person?</a:t>
            </a:r>
          </a:p>
          <a:p>
            <a:pPr lvl="1"/>
            <a:r>
              <a:rPr lang="en-US" sz="1700"/>
              <a:t>Other?</a:t>
            </a:r>
          </a:p>
        </p:txBody>
      </p:sp>
    </p:spTree>
    <p:extLst>
      <p:ext uri="{BB962C8B-B14F-4D97-AF65-F5344CB8AC3E}">
        <p14:creationId xmlns:p14="http://schemas.microsoft.com/office/powerpoint/2010/main" val="29975877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7375-FAFA-43E7-AD9F-F3C23013BAB8}"/>
              </a:ext>
            </a:extLst>
          </p:cNvPr>
          <p:cNvSpPr>
            <a:spLocks noGrp="1"/>
          </p:cNvSpPr>
          <p:nvPr>
            <p:ph type="title"/>
          </p:nvPr>
        </p:nvSpPr>
        <p:spPr>
          <a:xfrm>
            <a:off x="655320" y="365125"/>
            <a:ext cx="5120114" cy="1692794"/>
          </a:xfrm>
        </p:spPr>
        <p:txBody>
          <a:bodyPr>
            <a:normAutofit/>
          </a:bodyPr>
          <a:lstStyle/>
          <a:p>
            <a:r>
              <a:rPr lang="en-US"/>
              <a:t>Strategic Planning</a:t>
            </a:r>
            <a:endParaRPr lang="en-US" dirty="0"/>
          </a:p>
        </p:txBody>
      </p:sp>
      <p:cxnSp>
        <p:nvCxnSpPr>
          <p:cNvPr id="14"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B7B222-DBED-4027-A7C5-8846FA6D2E71}"/>
              </a:ext>
            </a:extLst>
          </p:cNvPr>
          <p:cNvSpPr>
            <a:spLocks noGrp="1"/>
          </p:cNvSpPr>
          <p:nvPr>
            <p:ph idx="1"/>
          </p:nvPr>
        </p:nvSpPr>
        <p:spPr>
          <a:xfrm>
            <a:off x="655321" y="2575034"/>
            <a:ext cx="5120113" cy="3462228"/>
          </a:xfrm>
        </p:spPr>
        <p:txBody>
          <a:bodyPr>
            <a:normAutofit/>
          </a:bodyPr>
          <a:lstStyle/>
          <a:p>
            <a:r>
              <a:rPr lang="en-US" sz="1800"/>
              <a:t>Housing</a:t>
            </a:r>
          </a:p>
          <a:p>
            <a:pPr lvl="1"/>
            <a:r>
              <a:rPr lang="en-US" sz="1800"/>
              <a:t>Focused on individuals with complex barriers</a:t>
            </a:r>
          </a:p>
          <a:p>
            <a:pPr lvl="1"/>
            <a:r>
              <a:rPr lang="en-US" sz="1800"/>
              <a:t>Transitional housing</a:t>
            </a:r>
          </a:p>
          <a:p>
            <a:pPr lvl="1"/>
            <a:r>
              <a:rPr lang="en-US" sz="1800"/>
              <a:t>Scatter Site</a:t>
            </a:r>
          </a:p>
          <a:p>
            <a:pPr lvl="1"/>
            <a:r>
              <a:rPr lang="en-US" sz="1800"/>
              <a:t>Strong relationship to programming</a:t>
            </a:r>
          </a:p>
          <a:p>
            <a:r>
              <a:rPr lang="en-US" sz="1800"/>
              <a:t>Transportation</a:t>
            </a:r>
          </a:p>
          <a:p>
            <a:pPr lvl="1"/>
            <a:r>
              <a:rPr lang="en-US" sz="1800"/>
              <a:t>Protected Transportation</a:t>
            </a:r>
          </a:p>
          <a:p>
            <a:pPr lvl="1"/>
            <a:r>
              <a:rPr lang="en-US" sz="1800"/>
              <a:t>On-boarding provider(s)</a:t>
            </a:r>
          </a:p>
          <a:p>
            <a:pPr lvl="1"/>
            <a:r>
              <a:rPr lang="en-US" sz="1800"/>
              <a:t>Looking at LOS system</a:t>
            </a:r>
          </a:p>
          <a:p>
            <a:pPr lvl="1"/>
            <a:r>
              <a:rPr lang="en-US" sz="1800"/>
              <a:t>Supporting legislation</a:t>
            </a:r>
          </a:p>
        </p:txBody>
      </p:sp>
      <p:pic>
        <p:nvPicPr>
          <p:cNvPr id="5" name="Picture 4" descr="A red puzzle bridge connecting two puzzle islands">
            <a:extLst>
              <a:ext uri="{FF2B5EF4-FFF2-40B4-BE49-F238E27FC236}">
                <a16:creationId xmlns:a16="http://schemas.microsoft.com/office/drawing/2014/main" id="{6C155031-7949-445E-AAB0-AF34BEABD724}"/>
              </a:ext>
            </a:extLst>
          </p:cNvPr>
          <p:cNvPicPr>
            <a:picLocks noChangeAspect="1"/>
          </p:cNvPicPr>
          <p:nvPr/>
        </p:nvPicPr>
        <p:blipFill rotWithShape="1">
          <a:blip r:embed="rId2">
            <a:extLst>
              <a:ext uri="{28A0092B-C50C-407E-A947-70E740481C1C}">
                <a14:useLocalDpi xmlns:a14="http://schemas.microsoft.com/office/drawing/2010/main" val="0"/>
              </a:ext>
            </a:extLst>
          </a:blip>
          <a:srcRect l="13357" r="1760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9624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DFECF-8E7E-4274-A911-49FC08104563}"/>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sz="6000">
                <a:solidFill>
                  <a:schemeClr val="bg1"/>
                </a:solidFill>
              </a:rPr>
              <a:t>Uniform Service Standards</a:t>
            </a:r>
          </a:p>
        </p:txBody>
      </p:sp>
      <p:sp>
        <p:nvSpPr>
          <p:cNvPr id="9" name="Content Placeholder 8">
            <a:extLst>
              <a:ext uri="{FF2B5EF4-FFF2-40B4-BE49-F238E27FC236}">
                <a16:creationId xmlns:a16="http://schemas.microsoft.com/office/drawing/2014/main" id="{6932929A-7F70-43D4-83AE-05AD4C9D58F1}"/>
              </a:ext>
            </a:extLst>
          </p:cNvPr>
          <p:cNvSpPr>
            <a:spLocks noGrp="1"/>
          </p:cNvSpPr>
          <p:nvPr>
            <p:ph idx="1"/>
          </p:nvPr>
        </p:nvSpPr>
        <p:spPr>
          <a:xfrm>
            <a:off x="650449" y="5795963"/>
            <a:ext cx="10901471" cy="560388"/>
          </a:xfrm>
          <a:noFill/>
        </p:spPr>
        <p:txBody>
          <a:bodyPr vert="horz" lIns="91440" tIns="45720" rIns="91440" bIns="45720" rtlCol="0">
            <a:normAutofit/>
          </a:bodyPr>
          <a:lstStyle/>
          <a:p>
            <a:pPr marL="0" indent="0" algn="ctr">
              <a:buNone/>
            </a:pPr>
            <a:r>
              <a:rPr lang="en-US" sz="2400">
                <a:solidFill>
                  <a:schemeClr val="bg1"/>
                </a:solidFill>
                <a:hlinkClick r:id="rId2" action="ppaction://hlinkfile"/>
              </a:rPr>
              <a:t>Slides Document</a:t>
            </a:r>
            <a:endParaRPr lang="en-US" sz="2400">
              <a:solidFill>
                <a:schemeClr val="bg1"/>
              </a:solidFill>
            </a:endParaRPr>
          </a:p>
        </p:txBody>
      </p:sp>
      <p:pic>
        <p:nvPicPr>
          <p:cNvPr id="5" name="Content Placeholder 4" descr="A screenshot of a computer&#10;&#10;Description automatically generated">
            <a:extLst>
              <a:ext uri="{FF2B5EF4-FFF2-40B4-BE49-F238E27FC236}">
                <a16:creationId xmlns:a16="http://schemas.microsoft.com/office/drawing/2014/main" id="{BED4C34F-E25B-4DDF-8166-4BC665D0662C}"/>
              </a:ext>
            </a:extLst>
          </p:cNvPr>
          <p:cNvPicPr>
            <a:picLocks noChangeAspect="1"/>
          </p:cNvPicPr>
          <p:nvPr/>
        </p:nvPicPr>
        <p:blipFill rotWithShape="1">
          <a:blip r:embed="rId3"/>
          <a:srcRect l="1896" r="3919" b="-1"/>
          <a:stretch/>
        </p:blipFill>
        <p:spPr>
          <a:xfrm>
            <a:off x="20" y="1"/>
            <a:ext cx="12191979" cy="4239482"/>
          </a:xfrm>
          <a:prstGeom prst="rect">
            <a:avLst/>
          </a:prstGeom>
        </p:spPr>
      </p:pic>
    </p:spTree>
    <p:extLst>
      <p:ext uri="{BB962C8B-B14F-4D97-AF65-F5344CB8AC3E}">
        <p14:creationId xmlns:p14="http://schemas.microsoft.com/office/powerpoint/2010/main" val="342562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12F73-0FD2-415E-A0B2-C0059560627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Webinar Schedule </a:t>
            </a:r>
          </a:p>
        </p:txBody>
      </p:sp>
      <p:pic>
        <p:nvPicPr>
          <p:cNvPr id="5" name="Content Placeholder 4" descr="Text, table&#10;&#10;Description automatically generated with medium confidence">
            <a:extLst>
              <a:ext uri="{FF2B5EF4-FFF2-40B4-BE49-F238E27FC236}">
                <a16:creationId xmlns:a16="http://schemas.microsoft.com/office/drawing/2014/main" id="{E89CEE28-8041-400A-AB1D-C8341004B3B5}"/>
              </a:ext>
            </a:extLst>
          </p:cNvPr>
          <p:cNvPicPr>
            <a:picLocks noGrp="1" noChangeAspect="1"/>
          </p:cNvPicPr>
          <p:nvPr>
            <p:ph idx="1"/>
          </p:nvPr>
        </p:nvPicPr>
        <p:blipFill>
          <a:blip r:embed="rId2"/>
          <a:stretch>
            <a:fillRect/>
          </a:stretch>
        </p:blipFill>
        <p:spPr>
          <a:xfrm>
            <a:off x="320040" y="1317664"/>
            <a:ext cx="5455917" cy="1977770"/>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C1ECDC3B-382A-45D1-B6AF-C7C8CA6FCB50}"/>
              </a:ext>
            </a:extLst>
          </p:cNvPr>
          <p:cNvPicPr>
            <a:picLocks noChangeAspect="1"/>
          </p:cNvPicPr>
          <p:nvPr/>
        </p:nvPicPr>
        <p:blipFill>
          <a:blip r:embed="rId3"/>
          <a:stretch>
            <a:fillRect/>
          </a:stretch>
        </p:blipFill>
        <p:spPr>
          <a:xfrm>
            <a:off x="6416043" y="1610920"/>
            <a:ext cx="5455917" cy="1391259"/>
          </a:xfrm>
          <a:prstGeom prst="rect">
            <a:avLst/>
          </a:prstGeom>
        </p:spPr>
      </p:pic>
      <p:cxnSp>
        <p:nvCxnSpPr>
          <p:cNvPr id="25"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084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372</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CREST February 2022</vt:lpstr>
      <vt:lpstr>Agenda </vt:lpstr>
      <vt:lpstr>988- Emily Yang (MDH)</vt:lpstr>
      <vt:lpstr>Crisis Services in SE Minnesota</vt:lpstr>
      <vt:lpstr>Prairie Care-PHP</vt:lpstr>
      <vt:lpstr>Training </vt:lpstr>
      <vt:lpstr>Strategic Planning</vt:lpstr>
      <vt:lpstr>Uniform Service Standards</vt:lpstr>
      <vt:lpstr>Webinar Schedule </vt:lpstr>
      <vt:lpstr>2022 Legislative Session</vt:lpstr>
      <vt:lpstr>Early Bills Introduced</vt:lpstr>
      <vt:lpstr>Bills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CREST February 2022</dc:title>
  <dc:creator>Hunter Timothy</dc:creator>
  <cp:lastModifiedBy>Hunter Timothy</cp:lastModifiedBy>
  <cp:revision>13</cp:revision>
  <dcterms:created xsi:type="dcterms:W3CDTF">2022-02-09T14:24:26Z</dcterms:created>
  <dcterms:modified xsi:type="dcterms:W3CDTF">2022-02-09T17:55:20Z</dcterms:modified>
</cp:coreProperties>
</file>